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 b="def" i="def"/>
      <a:tcStyle>
        <a:tcBdr/>
        <a:fill>
          <a:solidFill>
            <a:srgbClr val="E6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7DF"/>
          </a:solidFill>
        </a:fill>
      </a:tcStyle>
    </a:wholeTbl>
    <a:band2H>
      <a:tcTxStyle b="def" i="def"/>
      <a:tcStyle>
        <a:tcBdr/>
        <a:fill>
          <a:solidFill>
            <a:srgbClr val="EBF3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E7E8"/>
          </a:solidFill>
        </a:fill>
      </a:tcStyle>
    </a:wholeTbl>
    <a:band2H>
      <a:tcTxStyle b="def" i="def"/>
      <a:tcStyle>
        <a:tcBdr/>
        <a:fill>
          <a:solidFill>
            <a:srgbClr val="EAF3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51A36"/>
              </a:solidFill>
              <a:prstDash val="solid"/>
              <a:round/>
            </a:ln>
          </a:top>
          <a:bottom>
            <a:ln w="254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51A36"/>
              </a:solidFill>
              <a:prstDash val="solid"/>
              <a:round/>
            </a:ln>
          </a:top>
          <a:bottom>
            <a:ln w="254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51A3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51A3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51A3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12700" cap="flat">
              <a:solidFill>
                <a:srgbClr val="151A36"/>
              </a:solidFill>
              <a:prstDash val="solid"/>
              <a:round/>
            </a:ln>
          </a:top>
          <a:bottom>
            <a:ln w="127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solidFill>
            <a:srgbClr val="151A36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12700" cap="flat">
              <a:solidFill>
                <a:srgbClr val="151A36"/>
              </a:solidFill>
              <a:prstDash val="solid"/>
              <a:round/>
            </a:ln>
          </a:top>
          <a:bottom>
            <a:ln w="127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solidFill>
            <a:srgbClr val="151A36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50800" cap="flat">
              <a:solidFill>
                <a:srgbClr val="151A36"/>
              </a:solidFill>
              <a:prstDash val="solid"/>
              <a:round/>
            </a:ln>
          </a:top>
          <a:bottom>
            <a:ln w="127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12700" cap="flat">
              <a:solidFill>
                <a:srgbClr val="151A36"/>
              </a:solidFill>
              <a:prstDash val="solid"/>
              <a:round/>
            </a:ln>
          </a:top>
          <a:bottom>
            <a:ln w="254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5" name="Shape 5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/>
          <p:nvPr>
            <p:ph type="title"/>
          </p:nvPr>
        </p:nvSpPr>
        <p:spPr>
          <a:xfrm>
            <a:off x="457201" y="4143830"/>
            <a:ext cx="5010366" cy="56332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E4E37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457201" y="4707154"/>
            <a:ext cx="5010366" cy="1069154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457201" y="1980445"/>
            <a:ext cx="4579849" cy="142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Build your A-Team</a:t>
            </a:r>
          </a:p>
          <a:p>
            <a:pPr>
              <a:defRPr sz="3000">
                <a:solidFill>
                  <a:schemeClr val="accent2"/>
                </a:solidFill>
              </a:defRPr>
            </a:pPr>
            <a:r>
              <a:t>with Higher and Degree Apprenticeships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itle Text"/>
          <p:cNvSpPr txBox="1"/>
          <p:nvPr>
            <p:ph type="title"/>
          </p:nvPr>
        </p:nvSpPr>
        <p:spPr>
          <a:xfrm>
            <a:off x="457200" y="416358"/>
            <a:ext cx="6096000" cy="566739"/>
          </a:xfrm>
          <a:prstGeom prst="rect">
            <a:avLst/>
          </a:prstGeom>
        </p:spPr>
        <p:txBody>
          <a:bodyPr/>
          <a:lstStyle>
            <a:lvl1pPr>
              <a:defRPr b="1" sz="2000">
                <a:solidFill>
                  <a:srgbClr val="151A3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Picture Placeholder 2"/>
          <p:cNvSpPr/>
          <p:nvPr>
            <p:ph type="pic" sz="half" idx="13"/>
          </p:nvPr>
        </p:nvSpPr>
        <p:spPr>
          <a:xfrm>
            <a:off x="1978846" y="1842645"/>
            <a:ext cx="5486401" cy="4114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457200" y="997499"/>
            <a:ext cx="6096000" cy="753327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457201" y="274638"/>
            <a:ext cx="6309091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quarter" idx="1"/>
          </p:nvPr>
        </p:nvSpPr>
        <p:spPr>
          <a:xfrm>
            <a:off x="457201" y="1417640"/>
            <a:ext cx="4709004" cy="2607828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1" y="6027353"/>
            <a:ext cx="1952369" cy="54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7201" y="4378580"/>
            <a:ext cx="1952369" cy="65930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3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3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5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6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Body Level One…"/>
          <p:cNvSpPr txBox="1"/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7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630237" y="365125"/>
            <a:ext cx="7886701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Text Placeholder 4"/>
          <p:cNvSpPr/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8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9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Text Placeholder 3"/>
          <p:cNvSpPr/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itle Text"/>
          <p:cNvSpPr txBox="1"/>
          <p:nvPr>
            <p:ph type="title"/>
          </p:nvPr>
        </p:nvSpPr>
        <p:spPr>
          <a:xfrm>
            <a:off x="457201" y="3429000"/>
            <a:ext cx="5010366" cy="56332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E4E37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1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7" name="Picture Placeholder 2"/>
          <p:cNvSpPr/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8" name="Body Level One…"/>
          <p:cNvSpPr txBox="1"/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9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3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0" name="Body Level One…"/>
          <p:cNvSpPr txBox="1"/>
          <p:nvPr>
            <p:ph type="body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Text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9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8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7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Body Level One…"/>
          <p:cNvSpPr txBox="1"/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630237" y="365125"/>
            <a:ext cx="7886701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5" name="Body Level One…"/>
          <p:cNvSpPr txBox="1"/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6" name="Text Placeholder 4"/>
          <p:cNvSpPr/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/>
          <p:nvPr>
            <p:ph type="title"/>
          </p:nvPr>
        </p:nvSpPr>
        <p:spPr>
          <a:xfrm>
            <a:off x="457201" y="274638"/>
            <a:ext cx="6323442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xfrm>
            <a:off x="457200" y="1417640"/>
            <a:ext cx="8092300" cy="4708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0" name="Body Level One…"/>
          <p:cNvSpPr txBox="1"/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1" name="Text Placeholder 3"/>
          <p:cNvSpPr/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0" name="Picture Placeholder 2"/>
          <p:cNvSpPr/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1" name="Body Level One…"/>
          <p:cNvSpPr txBox="1"/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0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9" name="Body Level One…"/>
          <p:cNvSpPr txBox="1"/>
          <p:nvPr>
            <p:ph type="body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Title Text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9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9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9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9" name="Body Level One…"/>
          <p:cNvSpPr txBox="1"/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/>
          <p:nvPr>
            <p:ph type="title"/>
          </p:nvPr>
        </p:nvSpPr>
        <p:spPr>
          <a:xfrm>
            <a:off x="630237" y="365125"/>
            <a:ext cx="7886701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9" name="Body Level One…"/>
          <p:cNvSpPr txBox="1"/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" name="Text Placeholder 4"/>
          <p:cNvSpPr/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9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 txBox="1"/>
          <p:nvPr>
            <p:ph type="title"/>
          </p:nvPr>
        </p:nvSpPr>
        <p:spPr>
          <a:xfrm>
            <a:off x="457201" y="274638"/>
            <a:ext cx="6309091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457201" y="1417638"/>
            <a:ext cx="5562601" cy="4344303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1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7" name="Body Level One…"/>
          <p:cNvSpPr txBox="1"/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ext Placeholder 3"/>
          <p:cNvSpPr/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8" name="Picture Placeholder 2"/>
          <p:cNvSpPr/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29" name="Body Level One…"/>
          <p:cNvSpPr txBox="1"/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9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9" name="Body Level One…"/>
          <p:cNvSpPr txBox="1"/>
          <p:nvPr>
            <p:ph type="body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Body Level One…"/>
          <p:cNvSpPr txBox="1"/>
          <p:nvPr>
            <p:ph type="body" sz="quarter" idx="1"/>
          </p:nvPr>
        </p:nvSpPr>
        <p:spPr>
          <a:xfrm>
            <a:off x="349150" y="1714500"/>
            <a:ext cx="4545212" cy="1523495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257168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514337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771506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1028674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4295" b="0"/>
          <a:stretch>
            <a:fillRect/>
          </a:stretch>
        </p:blipFill>
        <p:spPr>
          <a:xfrm>
            <a:off x="5636880" y="-120"/>
            <a:ext cx="3507120" cy="6878902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Text Placeholder 8"/>
          <p:cNvSpPr/>
          <p:nvPr>
            <p:ph type="body" sz="quarter" idx="13"/>
          </p:nvPr>
        </p:nvSpPr>
        <p:spPr>
          <a:xfrm>
            <a:off x="349151" y="3822531"/>
            <a:ext cx="4329113" cy="311625"/>
          </a:xfrm>
          <a:prstGeom prst="rect">
            <a:avLst/>
          </a:prstGeom>
        </p:spPr>
        <p:txBody>
          <a:bodyPr lIns="0" tIns="0" rIns="0" bIns="0"/>
          <a:lstStyle/>
          <a:p>
            <a:pPr indent="0" defTabSz="9144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460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612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1277" y="2000251"/>
            <a:ext cx="7087173" cy="5314717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Body Level One…"/>
          <p:cNvSpPr txBox="1"/>
          <p:nvPr>
            <p:ph type="body" sz="quarter" idx="1"/>
          </p:nvPr>
        </p:nvSpPr>
        <p:spPr>
          <a:xfrm>
            <a:off x="200026" y="1420160"/>
            <a:ext cx="4543426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1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72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7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126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41" y="1085853"/>
            <a:ext cx="7697162" cy="5772149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Body Level One…"/>
          <p:cNvSpPr txBox="1"/>
          <p:nvPr>
            <p:ph type="body" sz="quarter" idx="1"/>
          </p:nvPr>
        </p:nvSpPr>
        <p:spPr>
          <a:xfrm>
            <a:off x="200026" y="1420160"/>
            <a:ext cx="4543426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8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7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126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429"/>
            <a:ext cx="9144573" cy="6857573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Title Text"/>
          <p:cNvSpPr txBox="1"/>
          <p:nvPr>
            <p:ph type="title"/>
          </p:nvPr>
        </p:nvSpPr>
        <p:spPr>
          <a:xfrm>
            <a:off x="200026" y="285753"/>
            <a:ext cx="5529263" cy="132516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5" name="Body Level One…"/>
          <p:cNvSpPr txBox="1"/>
          <p:nvPr>
            <p:ph type="body" sz="quarter" idx="1"/>
          </p:nvPr>
        </p:nvSpPr>
        <p:spPr>
          <a:xfrm>
            <a:off x="200026" y="1714501"/>
            <a:ext cx="5529263" cy="2062104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257168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514337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771506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1028674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9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3188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539" y="5886450"/>
            <a:ext cx="2071749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451" y="429"/>
            <a:ext cx="9144574" cy="685757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7" name="Body Level One…"/>
          <p:cNvSpPr txBox="1"/>
          <p:nvPr>
            <p:ph type="body" sz="quarter" idx="1"/>
          </p:nvPr>
        </p:nvSpPr>
        <p:spPr>
          <a:xfrm>
            <a:off x="200025" y="1420160"/>
            <a:ext cx="2743200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0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7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126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/>
          <p:nvPr>
            <p:ph type="title"/>
          </p:nvPr>
        </p:nvSpPr>
        <p:spPr>
          <a:xfrm>
            <a:off x="457201" y="274638"/>
            <a:ext cx="6323442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2pPr marL="345000" indent="-1650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8" name="Body Level One…"/>
          <p:cNvSpPr txBox="1"/>
          <p:nvPr>
            <p:ph type="body" sz="quarter" idx="1"/>
          </p:nvPr>
        </p:nvSpPr>
        <p:spPr>
          <a:xfrm>
            <a:off x="200025" y="1420160"/>
            <a:ext cx="2743200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430"/>
            <a:ext cx="9144573" cy="68575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9" name="Group 11"/>
          <p:cNvGrpSpPr/>
          <p:nvPr/>
        </p:nvGrpSpPr>
        <p:grpSpPr>
          <a:xfrm>
            <a:off x="390756" y="6030088"/>
            <a:ext cx="2669076" cy="488234"/>
            <a:chOff x="0" y="0"/>
            <a:chExt cx="2669075" cy="488232"/>
          </a:xfrm>
        </p:grpSpPr>
        <p:pic>
          <p:nvPicPr>
            <p:cNvPr id="527" name="Picture 12" descr="Picture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4495" y="0"/>
              <a:ext cx="1004581" cy="488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Picture 13" descr="Picture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546"/>
              <a:ext cx="1428124" cy="372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430"/>
            <a:ext cx="9144573" cy="68575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7" name="Group 11"/>
          <p:cNvGrpSpPr/>
          <p:nvPr/>
        </p:nvGrpSpPr>
        <p:grpSpPr>
          <a:xfrm>
            <a:off x="390756" y="6030088"/>
            <a:ext cx="2669076" cy="488234"/>
            <a:chOff x="0" y="0"/>
            <a:chExt cx="2669075" cy="488232"/>
          </a:xfrm>
        </p:grpSpPr>
        <p:pic>
          <p:nvPicPr>
            <p:cNvPr id="545" name="Picture 12" descr="Picture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4495" y="0"/>
              <a:ext cx="1004581" cy="488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6" name="Picture 13" descr="Picture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546"/>
              <a:ext cx="1428124" cy="372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8" name="Slide Number"/>
          <p:cNvSpPr txBox="1"/>
          <p:nvPr>
            <p:ph type="sldNum" sz="quarter" idx="2"/>
          </p:nvPr>
        </p:nvSpPr>
        <p:spPr>
          <a:xfrm>
            <a:off x="0" y="0"/>
            <a:ext cx="358413" cy="35066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>
                <a:solidFill>
                  <a:srgbClr val="0B263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/>
          <p:nvPr>
            <p:ph type="title"/>
          </p:nvPr>
        </p:nvSpPr>
        <p:spPr>
          <a:xfrm>
            <a:off x="457201" y="274638"/>
            <a:ext cx="6323442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indent="0">
              <a:buClrTx/>
              <a:buSzTx/>
              <a:buFontTx/>
              <a:buNone/>
              <a:defRPr b="1"/>
            </a:lvl1pPr>
            <a:lvl2pPr marL="0" indent="457200">
              <a:buClrTx/>
              <a:buSzTx/>
              <a:buFontTx/>
              <a:buNone/>
              <a:defRPr b="1"/>
            </a:lvl2pPr>
            <a:lvl3pPr marL="0" indent="914400">
              <a:buClrTx/>
              <a:buSzTx/>
              <a:buFontTx/>
              <a:buNone/>
              <a:defRPr b="1"/>
            </a:lvl3pPr>
            <a:lvl4pPr marL="0" indent="1371600">
              <a:buClrTx/>
              <a:buSzTx/>
              <a:buFontTx/>
              <a:buNone/>
              <a:defRPr b="1"/>
            </a:lvl4pPr>
            <a:lvl5pPr marL="0" indent="1828800">
              <a:buClrTx/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13"/>
          </p:nvPr>
        </p:nvSpPr>
        <p:spPr>
          <a:xfrm>
            <a:off x="4645026" y="1535112"/>
            <a:ext cx="4041776" cy="639763"/>
          </a:xfrm>
          <a:prstGeom prst="rect">
            <a:avLst/>
          </a:prstGeom>
        </p:spPr>
        <p:txBody>
          <a:bodyPr anchor="b"/>
          <a:lstStyle/>
          <a:p>
            <a:pPr indent="0">
              <a:buClrTx/>
              <a:buSzTx/>
              <a:buFontTx/>
              <a:buNone/>
              <a:defRPr b="1"/>
            </a:pP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Text"/>
          <p:cNvSpPr txBox="1"/>
          <p:nvPr>
            <p:ph type="title"/>
          </p:nvPr>
        </p:nvSpPr>
        <p:spPr>
          <a:xfrm>
            <a:off x="457201" y="273050"/>
            <a:ext cx="3008314" cy="1162050"/>
          </a:xfrm>
          <a:prstGeom prst="rect">
            <a:avLst/>
          </a:prstGeom>
        </p:spPr>
        <p:txBody>
          <a:bodyPr anchor="b"/>
          <a:lstStyle>
            <a:lvl1pPr>
              <a:defRPr b="1" sz="2200">
                <a:solidFill>
                  <a:srgbClr val="151A3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half" idx="1"/>
          </p:nvPr>
        </p:nvSpPr>
        <p:spPr>
          <a:xfrm>
            <a:off x="3575050" y="1815407"/>
            <a:ext cx="4974450" cy="431075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Text Placeholder 3"/>
          <p:cNvSpPr/>
          <p:nvPr>
            <p:ph type="body" sz="half" idx="13"/>
          </p:nvPr>
        </p:nvSpPr>
        <p:spPr>
          <a:xfrm>
            <a:off x="457200" y="1815407"/>
            <a:ext cx="3008315" cy="4310759"/>
          </a:xfrm>
          <a:prstGeom prst="rect">
            <a:avLst/>
          </a:prstGeom>
        </p:spPr>
        <p:txBody>
          <a:bodyPr lIns="0" tIns="0" rIns="0" bIns="0"/>
          <a:lstStyle/>
          <a:p>
            <a:pPr indent="0">
              <a:buClrTx/>
              <a:buSzTx/>
              <a:buFontTx/>
              <a:buNone/>
            </a:pP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2.xml"/><Relationship Id="rId56" Type="http://schemas.openxmlformats.org/officeDocument/2006/relationships/slideLayout" Target="../slideLayouts/slideLayout5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390756" y="5877271"/>
            <a:ext cx="3173133" cy="660157"/>
            <a:chOff x="0" y="0"/>
            <a:chExt cx="3173131" cy="660156"/>
          </a:xfrm>
        </p:grpSpPr>
        <p:pic>
          <p:nvPicPr>
            <p:cNvPr id="2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14804" y="0"/>
              <a:ext cx="1358329" cy="660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icture 11" descr="Picture 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555"/>
              <a:ext cx="1521213" cy="3965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Text"/>
          <p:cNvSpPr txBox="1"/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695" r:id="rId50"/>
    <p:sldLayoutId id="2147483696" r:id="rId51"/>
    <p:sldLayoutId id="2147483697" r:id="rId52"/>
    <p:sldLayoutId id="2147483698" r:id="rId53"/>
    <p:sldLayoutId id="2147483699" r:id="rId54"/>
    <p:sldLayoutId id="2147483700" r:id="rId55"/>
    <p:sldLayoutId id="2147483701" r:id="rId56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-17999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1pPr>
      <a:lvl2pPr marL="359999" marR="0" indent="-17999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2pPr>
      <a:lvl3pPr marL="557999" marR="0" indent="-19799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3pPr>
      <a:lvl4pPr marL="760000" marR="0" indent="-220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4pPr>
      <a:lvl5pPr marL="967500" marR="0" indent="-24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50.png"/><Relationship Id="rId5" Type="http://schemas.openxmlformats.org/officeDocument/2006/relationships/hyperlink" Target="http://www.codeacademy.com/" TargetMode="External"/><Relationship Id="rId6" Type="http://schemas.openxmlformats.org/officeDocument/2006/relationships/hyperlink" Target="http://www.sololearn.com/" TargetMode="External"/><Relationship Id="rId7" Type="http://schemas.openxmlformats.org/officeDocument/2006/relationships/hyperlink" Target="https://realpython.com/" TargetMode="External"/><Relationship Id="rId8" Type="http://schemas.openxmlformats.org/officeDocument/2006/relationships/hyperlink" Target="https://automatetheboringstuff.com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5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9"/>
          <p:cNvSpPr/>
          <p:nvPr/>
        </p:nvSpPr>
        <p:spPr>
          <a:xfrm>
            <a:off x="-108521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5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extBox 1"/>
          <p:cNvSpPr txBox="1"/>
          <p:nvPr/>
        </p:nvSpPr>
        <p:spPr>
          <a:xfrm>
            <a:off x="323527" y="2225142"/>
            <a:ext cx="5976666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14350">
              <a:defRPr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&lt;/coding&gt;</a:t>
            </a:r>
            <a:endParaRPr>
              <a:solidFill>
                <a:srgbClr val="0B2637"/>
              </a:solidFill>
            </a:endParaR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Gavin McClary</a:t>
            </a:r>
            <a:endParaRPr>
              <a:solidFill>
                <a:srgbClr val="0B2637"/>
              </a:solidFill>
            </a:endParaR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Senior Lecturer</a:t>
            </a:r>
          </a:p>
        </p:txBody>
      </p:sp>
      <p:pic>
        <p:nvPicPr>
          <p:cNvPr id="56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288" y="690748"/>
            <a:ext cx="2768680" cy="722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288" y="5588456"/>
            <a:ext cx="1812676" cy="846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45962" y="2060848"/>
            <a:ext cx="2554230" cy="1185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Title 5"/>
          <p:cNvSpPr txBox="1"/>
          <p:nvPr/>
        </p:nvSpPr>
        <p:spPr>
          <a:xfrm>
            <a:off x="281879" y="1239572"/>
            <a:ext cx="590725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Languages: Scientific Problems and Analysing Data</a:t>
            </a:r>
            <a:br/>
          </a:p>
        </p:txBody>
      </p:sp>
      <p:sp>
        <p:nvSpPr>
          <p:cNvPr id="637" name="Text Placeholder 4"/>
          <p:cNvSpPr txBox="1"/>
          <p:nvPr>
            <p:ph type="body" sz="half" idx="1"/>
          </p:nvPr>
        </p:nvSpPr>
        <p:spPr>
          <a:xfrm>
            <a:off x="3851919" y="2700376"/>
            <a:ext cx="4150065" cy="3540224"/>
          </a:xfrm>
          <a:prstGeom prst="rect">
            <a:avLst/>
          </a:prstGeom>
        </p:spPr>
        <p:txBody>
          <a:bodyPr/>
          <a:lstStyle/>
          <a:p>
            <a:pPr>
              <a:defRPr b="1" sz="1600">
                <a:solidFill>
                  <a:srgbClr val="FFFFFF"/>
                </a:solidFill>
              </a:defRPr>
            </a:pPr>
            <a:r>
              <a:t>Python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Popular in Data Science, AI and Machine Learning</a:t>
            </a:r>
          </a:p>
          <a:p>
            <a:pPr>
              <a:defRPr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Also, widely taught in schools due to its readability</a:t>
            </a:r>
          </a:p>
          <a:p>
            <a:pPr>
              <a:defRPr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Can be used for web development and many more uses…</a:t>
            </a:r>
          </a:p>
        </p:txBody>
      </p:sp>
      <p:pic>
        <p:nvPicPr>
          <p:cNvPr id="638" name="Picture 20" descr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536" y="2695078"/>
            <a:ext cx="1959747" cy="1293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Title 5"/>
          <p:cNvSpPr txBox="1"/>
          <p:nvPr/>
        </p:nvSpPr>
        <p:spPr>
          <a:xfrm>
            <a:off x="320933" y="1738024"/>
            <a:ext cx="4251067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Why Python?</a:t>
            </a:r>
            <a:br/>
            <a:br/>
          </a:p>
        </p:txBody>
      </p:sp>
      <p:sp>
        <p:nvSpPr>
          <p:cNvPr id="644" name="Text Placeholder 2"/>
          <p:cNvSpPr txBox="1"/>
          <p:nvPr>
            <p:ph type="body" sz="quarter" idx="1"/>
          </p:nvPr>
        </p:nvSpPr>
        <p:spPr>
          <a:xfrm>
            <a:off x="200025" y="1420160"/>
            <a:ext cx="2743200" cy="116955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5" name="Content Placeholder 2"/>
          <p:cNvSpPr txBox="1"/>
          <p:nvPr/>
        </p:nvSpPr>
        <p:spPr>
          <a:xfrm>
            <a:off x="284734" y="2875301"/>
            <a:ext cx="4791322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As stated previously it is easy to read…</a:t>
            </a:r>
          </a:p>
        </p:txBody>
      </p:sp>
      <p:pic>
        <p:nvPicPr>
          <p:cNvPr id="646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57058" y="3801869"/>
            <a:ext cx="487045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Picture 18" descr="Picture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536" y="3805764"/>
            <a:ext cx="35052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TextBox 20"/>
          <p:cNvSpPr txBox="1"/>
          <p:nvPr/>
        </p:nvSpPr>
        <p:spPr>
          <a:xfrm>
            <a:off x="395536" y="3432538"/>
            <a:ext cx="87879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649" name="TextBox 21"/>
          <p:cNvSpPr txBox="1"/>
          <p:nvPr/>
        </p:nvSpPr>
        <p:spPr>
          <a:xfrm>
            <a:off x="3963330" y="3432538"/>
            <a:ext cx="61268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Title 5"/>
          <p:cNvSpPr txBox="1"/>
          <p:nvPr/>
        </p:nvSpPr>
        <p:spPr>
          <a:xfrm>
            <a:off x="320933" y="1738024"/>
            <a:ext cx="42510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Shall we get started?</a:t>
            </a:r>
          </a:p>
        </p:txBody>
      </p:sp>
      <p:pic>
        <p:nvPicPr>
          <p:cNvPr id="655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rcRect l="3277" t="8487" r="1876" b="0"/>
          <a:stretch>
            <a:fillRect/>
          </a:stretch>
        </p:blipFill>
        <p:spPr>
          <a:xfrm>
            <a:off x="1657913" y="2343275"/>
            <a:ext cx="5828172" cy="334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itle 1"/>
          <p:cNvSpPr txBox="1"/>
          <p:nvPr>
            <p:ph type="title"/>
          </p:nvPr>
        </p:nvSpPr>
        <p:spPr>
          <a:xfrm>
            <a:off x="200025" y="342900"/>
            <a:ext cx="5529265" cy="742951"/>
          </a:xfrm>
          <a:prstGeom prst="rect">
            <a:avLst/>
          </a:prstGeom>
        </p:spPr>
        <p:txBody>
          <a:bodyPr/>
          <a:lstStyle>
            <a:lvl1pPr defTabSz="813816">
              <a:defRPr sz="2136"/>
            </a:lvl1pPr>
          </a:lstStyle>
          <a:p>
            <a:pPr/>
            <a:r>
              <a:t>If you don’t have a university login and do not have a laptop…</a:t>
            </a:r>
          </a:p>
        </p:txBody>
      </p:sp>
      <p:sp>
        <p:nvSpPr>
          <p:cNvPr id="658" name="Text Placeholder 2"/>
          <p:cNvSpPr txBox="1"/>
          <p:nvPr>
            <p:ph type="body" sz="half" idx="1"/>
          </p:nvPr>
        </p:nvSpPr>
        <p:spPr>
          <a:xfrm>
            <a:off x="1187623" y="2348880"/>
            <a:ext cx="7396313" cy="2512896"/>
          </a:xfrm>
          <a:prstGeom prst="rect">
            <a:avLst/>
          </a:prstGeom>
        </p:spPr>
        <p:txBody>
          <a:bodyPr/>
          <a:lstStyle/>
          <a:p>
            <a:pPr>
              <a:defRPr b="1" sz="4600">
                <a:solidFill>
                  <a:srgbClr val="FF0000"/>
                </a:solidFill>
              </a:defRPr>
            </a:pPr>
            <a:r>
              <a:rPr>
                <a:solidFill>
                  <a:srgbClr val="000000"/>
                </a:solidFill>
              </a:rPr>
              <a:t>User:</a:t>
            </a:r>
            <a:r>
              <a:t> cx2gue</a:t>
            </a:r>
          </a:p>
          <a:p>
            <a:pPr>
              <a:defRPr b="1" sz="4600">
                <a:solidFill>
                  <a:srgbClr val="FF0000"/>
                </a:solidFill>
              </a:defRPr>
            </a:pPr>
            <a:r>
              <a:rPr>
                <a:solidFill>
                  <a:srgbClr val="000000"/>
                </a:solidFill>
              </a:rPr>
              <a:t>Password:</a:t>
            </a:r>
            <a:r>
              <a:t> FOTlogin19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1"/>
          <p:cNvSpPr txBox="1"/>
          <p:nvPr>
            <p:ph type="title"/>
          </p:nvPr>
        </p:nvSpPr>
        <p:spPr>
          <a:xfrm>
            <a:off x="200025" y="342900"/>
            <a:ext cx="5529265" cy="742951"/>
          </a:xfrm>
          <a:prstGeom prst="rect">
            <a:avLst/>
          </a:prstGeom>
        </p:spPr>
        <p:txBody>
          <a:bodyPr/>
          <a:lstStyle>
            <a:lvl1pPr defTabSz="813816">
              <a:defRPr sz="2136"/>
            </a:lvl1pPr>
          </a:lstStyle>
          <a:p>
            <a:pPr/>
            <a:r>
              <a:t>If you don’t have Python installed use this…</a:t>
            </a:r>
          </a:p>
        </p:txBody>
      </p:sp>
      <p:sp>
        <p:nvSpPr>
          <p:cNvPr id="661" name="Text Placeholder 2"/>
          <p:cNvSpPr txBox="1"/>
          <p:nvPr>
            <p:ph type="body" sz="half" idx="1"/>
          </p:nvPr>
        </p:nvSpPr>
        <p:spPr>
          <a:xfrm>
            <a:off x="1187623" y="2348880"/>
            <a:ext cx="7396313" cy="2512896"/>
          </a:xfrm>
          <a:prstGeom prst="rect">
            <a:avLst/>
          </a:prstGeom>
        </p:spPr>
        <p:txBody>
          <a:bodyPr/>
          <a:lstStyle>
            <a:lvl1pPr>
              <a:defRPr b="1" sz="5400">
                <a:solidFill>
                  <a:srgbClr val="FF0000"/>
                </a:solidFill>
              </a:defRPr>
            </a:lvl1pPr>
          </a:lstStyle>
          <a:p>
            <a:pPr/>
            <a:r>
              <a:t>https://repl.it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8" name="Group 1"/>
          <p:cNvGrpSpPr/>
          <p:nvPr/>
        </p:nvGrpSpPr>
        <p:grpSpPr>
          <a:xfrm>
            <a:off x="459651" y="1291929"/>
            <a:ext cx="8194338" cy="4403430"/>
            <a:chOff x="0" y="0"/>
            <a:chExt cx="8194337" cy="4403428"/>
          </a:xfrm>
        </p:grpSpPr>
        <p:pic>
          <p:nvPicPr>
            <p:cNvPr id="666" name="Content Placeholder 4" descr="Content Placeholder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991892" cy="4403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7" name="Picture 9" descr="Picture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68739" y="0"/>
              <a:ext cx="4025599" cy="4403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itle 5"/>
          <p:cNvSpPr txBox="1"/>
          <p:nvPr>
            <p:ph type="title"/>
          </p:nvPr>
        </p:nvSpPr>
        <p:spPr>
          <a:xfrm>
            <a:off x="359211" y="457200"/>
            <a:ext cx="7165118" cy="60437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Common Concepts</a:t>
            </a:r>
          </a:p>
        </p:txBody>
      </p:sp>
      <p:sp>
        <p:nvSpPr>
          <p:cNvPr id="671" name="Text Placeholder 4"/>
          <p:cNvSpPr txBox="1"/>
          <p:nvPr>
            <p:ph type="body" sz="half" idx="1"/>
          </p:nvPr>
        </p:nvSpPr>
        <p:spPr>
          <a:xfrm>
            <a:off x="408346" y="1658888"/>
            <a:ext cx="6055781" cy="3540224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Input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Output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Variables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Data Types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Errors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Sequencing of commands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Syntax</a:t>
            </a:r>
          </a:p>
        </p:txBody>
      </p:sp>
      <p:grpSp>
        <p:nvGrpSpPr>
          <p:cNvPr id="674" name="Group 6"/>
          <p:cNvGrpSpPr/>
          <p:nvPr/>
        </p:nvGrpSpPr>
        <p:grpSpPr>
          <a:xfrm>
            <a:off x="395288" y="5898951"/>
            <a:ext cx="2862028" cy="523529"/>
            <a:chOff x="0" y="0"/>
            <a:chExt cx="2862027" cy="523528"/>
          </a:xfrm>
        </p:grpSpPr>
        <p:pic>
          <p:nvPicPr>
            <p:cNvPr id="672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824" y="-1"/>
              <a:ext cx="1077204" cy="5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3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1682"/>
              <a:ext cx="1531365" cy="39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268760" y="332656"/>
            <a:ext cx="13059082" cy="7344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Title 5"/>
          <p:cNvSpPr txBox="1"/>
          <p:nvPr/>
        </p:nvSpPr>
        <p:spPr>
          <a:xfrm>
            <a:off x="4356577" y="1398428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681" name="Rectangle 1"/>
          <p:cNvSpPr txBox="1"/>
          <p:nvPr/>
        </p:nvSpPr>
        <p:spPr>
          <a:xfrm>
            <a:off x="4377625" y="2104164"/>
            <a:ext cx="4572001" cy="248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 we want to display information on screen in Python we use the “Print” function.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computer is “dumb”. If you want it to print some output you have to tell it explicitly.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Unless it’s an error (you’ll find this out quick no doubt!)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46" y="1892880"/>
            <a:ext cx="3809293" cy="88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Screenshot 2020-01-22 at 13.56.15.png" descr="Screenshot 2020-01-22 at 13.56.15.png"/>
          <p:cNvPicPr>
            <a:picLocks noChangeAspect="1"/>
          </p:cNvPicPr>
          <p:nvPr/>
        </p:nvPicPr>
        <p:blipFill>
          <a:blip r:embed="rId5">
            <a:extLst/>
          </a:blip>
          <a:srcRect l="0" t="71797" r="0" b="0"/>
          <a:stretch>
            <a:fillRect/>
          </a:stretch>
        </p:blipFill>
        <p:spPr>
          <a:xfrm>
            <a:off x="190578" y="2994068"/>
            <a:ext cx="3809293" cy="704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itle 5"/>
          <p:cNvSpPr txBox="1"/>
          <p:nvPr/>
        </p:nvSpPr>
        <p:spPr>
          <a:xfrm>
            <a:off x="4356577" y="1398428"/>
            <a:ext cx="42510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Spot the Difference</a:t>
            </a:r>
          </a:p>
        </p:txBody>
      </p:sp>
      <p:sp>
        <p:nvSpPr>
          <p:cNvPr id="689" name="Rectangle 1"/>
          <p:cNvSpPr txBox="1"/>
          <p:nvPr/>
        </p:nvSpPr>
        <p:spPr>
          <a:xfrm>
            <a:off x="4377625" y="2104164"/>
            <a:ext cx="4572001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This attempt to print some output generated an error.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Why?</a:t>
            </a:r>
          </a:p>
        </p:txBody>
      </p:sp>
      <p:pic>
        <p:nvPicPr>
          <p:cNvPr id="6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677" y="2149643"/>
            <a:ext cx="3957052" cy="1059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Screenshot 2020-01-22 at 14.00.58.png" descr="Screenshot 2020-01-22 at 14.00.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091" y="3904048"/>
            <a:ext cx="3962225" cy="483883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Rectangle 1"/>
          <p:cNvSpPr txBox="1"/>
          <p:nvPr/>
        </p:nvSpPr>
        <p:spPr>
          <a:xfrm>
            <a:off x="4377625" y="3691079"/>
            <a:ext cx="457200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And this one…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Why?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2" grpId="1"/>
      <p:bldP build="whole" bldLvl="1" animBg="1" rev="0" advAuto="0" spid="69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Title 5"/>
          <p:cNvSpPr txBox="1"/>
          <p:nvPr/>
        </p:nvSpPr>
        <p:spPr>
          <a:xfrm>
            <a:off x="4267363" y="1490621"/>
            <a:ext cx="4251068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698" name="Rectangle 1"/>
          <p:cNvSpPr txBox="1"/>
          <p:nvPr/>
        </p:nvSpPr>
        <p:spPr>
          <a:xfrm>
            <a:off x="4259288" y="2067554"/>
            <a:ext cx="4572001" cy="3551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 we want to gather information from the keyboard into Python we use the </a:t>
            </a:r>
            <a:r>
              <a:rPr b="1"/>
              <a:t>input</a:t>
            </a:r>
            <a:r>
              <a:t> function.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computer is “dumb”. If you want it to gather some information you have to explicitly tell it to do so.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Input behaves slightly differently to print.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Can you spot how?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99" name="Screenshot 2020-01-22 at 14.03.33.png" descr="Screenshot 2020-01-22 at 14.0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366" y="1992706"/>
            <a:ext cx="3601887" cy="567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Title 1"/>
          <p:cNvSpPr txBox="1"/>
          <p:nvPr>
            <p:ph type="title"/>
          </p:nvPr>
        </p:nvSpPr>
        <p:spPr>
          <a:xfrm>
            <a:off x="4970817" y="1431450"/>
            <a:ext cx="2441999" cy="9524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FACEBOOK</a:t>
            </a:r>
          </a:p>
        </p:txBody>
      </p:sp>
      <p:pic>
        <p:nvPicPr>
          <p:cNvPr id="56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0817" y="2166252"/>
            <a:ext cx="2699780" cy="4024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536" y="2588055"/>
            <a:ext cx="3528393" cy="2965002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Title 1"/>
          <p:cNvSpPr txBox="1"/>
          <p:nvPr/>
        </p:nvSpPr>
        <p:spPr>
          <a:xfrm>
            <a:off x="281879" y="1418292"/>
            <a:ext cx="2442000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YOUR SITE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Rectangle 6"/>
          <p:cNvSpPr/>
          <p:nvPr/>
        </p:nvSpPr>
        <p:spPr>
          <a:xfrm>
            <a:off x="-54261" y="-189511"/>
            <a:ext cx="9252522" cy="6957393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Title 5"/>
          <p:cNvSpPr txBox="1"/>
          <p:nvPr/>
        </p:nvSpPr>
        <p:spPr>
          <a:xfrm>
            <a:off x="4470112" y="1599026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Variables: Declaring</a:t>
            </a:r>
          </a:p>
        </p:txBody>
      </p:sp>
      <p:sp>
        <p:nvSpPr>
          <p:cNvPr id="705" name="Rectangle 16"/>
          <p:cNvSpPr txBox="1"/>
          <p:nvPr/>
        </p:nvSpPr>
        <p:spPr>
          <a:xfrm>
            <a:off x="4462038" y="2175960"/>
            <a:ext cx="4572001" cy="2750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Variables are SUPER useful in coding. 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They are used to store information somewhere for later use.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computer is DUMB. Unless you tell it to store the information you give it somewhere, guess what, it won’t!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06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0" t="0" r="47488" b="20325"/>
          <a:stretch>
            <a:fillRect/>
          </a:stretch>
        </p:blipFill>
        <p:spPr>
          <a:xfrm>
            <a:off x="581721" y="1751866"/>
            <a:ext cx="2925132" cy="699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8638" t="0" r="76088" b="54841"/>
          <a:stretch>
            <a:fillRect/>
          </a:stretch>
        </p:blipFill>
        <p:spPr>
          <a:xfrm>
            <a:off x="590287" y="2792589"/>
            <a:ext cx="743450" cy="346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8063" t="0" r="52819" b="52642"/>
          <a:stretch>
            <a:fillRect/>
          </a:stretch>
        </p:blipFill>
        <p:spPr>
          <a:xfrm>
            <a:off x="2007684" y="2792589"/>
            <a:ext cx="887220" cy="346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2011" t="0" r="71137" b="53324"/>
          <a:stretch>
            <a:fillRect/>
          </a:stretch>
        </p:blipFill>
        <p:spPr>
          <a:xfrm>
            <a:off x="1509329" y="2792589"/>
            <a:ext cx="322475" cy="34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8638" t="0" r="76088" b="54841"/>
          <a:stretch>
            <a:fillRect/>
          </a:stretch>
        </p:blipFill>
        <p:spPr>
          <a:xfrm>
            <a:off x="590287" y="3480094"/>
            <a:ext cx="743450" cy="346249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The variable name"/>
          <p:cNvSpPr txBox="1"/>
          <p:nvPr/>
        </p:nvSpPr>
        <p:spPr>
          <a:xfrm>
            <a:off x="1452661" y="3480094"/>
            <a:ext cx="199745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variable name</a:t>
            </a:r>
          </a:p>
        </p:txBody>
      </p:sp>
      <p:pic>
        <p:nvPicPr>
          <p:cNvPr id="712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2011" t="0" r="71137" b="53324"/>
          <a:stretch>
            <a:fillRect/>
          </a:stretch>
        </p:blipFill>
        <p:spPr>
          <a:xfrm>
            <a:off x="800631" y="4167599"/>
            <a:ext cx="322475" cy="346077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Assignment operator"/>
          <p:cNvSpPr txBox="1"/>
          <p:nvPr/>
        </p:nvSpPr>
        <p:spPr>
          <a:xfrm>
            <a:off x="1452661" y="4165306"/>
            <a:ext cx="22134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Assignment operator</a:t>
            </a:r>
          </a:p>
        </p:txBody>
      </p:sp>
      <p:pic>
        <p:nvPicPr>
          <p:cNvPr id="714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8063" t="0" r="52819" b="52642"/>
          <a:stretch>
            <a:fillRect/>
          </a:stretch>
        </p:blipFill>
        <p:spPr>
          <a:xfrm>
            <a:off x="518254" y="4770018"/>
            <a:ext cx="887221" cy="346205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The contents of the variable"/>
          <p:cNvSpPr txBox="1"/>
          <p:nvPr/>
        </p:nvSpPr>
        <p:spPr>
          <a:xfrm>
            <a:off x="1560655" y="4767725"/>
            <a:ext cx="29252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contents of the variable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Rectangle 6"/>
          <p:cNvSpPr/>
          <p:nvPr/>
        </p:nvSpPr>
        <p:spPr>
          <a:xfrm>
            <a:off x="-54261" y="-189511"/>
            <a:ext cx="9252522" cy="6957393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quare"/>
          <p:cNvSpPr/>
          <p:nvPr/>
        </p:nvSpPr>
        <p:spPr>
          <a:xfrm>
            <a:off x="2056532" y="2768335"/>
            <a:ext cx="1270001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721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8638" t="0" r="76088" b="54841"/>
          <a:stretch>
            <a:fillRect/>
          </a:stretch>
        </p:blipFill>
        <p:spPr>
          <a:xfrm>
            <a:off x="2319858" y="2348006"/>
            <a:ext cx="743450" cy="346248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Arrow"/>
          <p:cNvSpPr/>
          <p:nvPr/>
        </p:nvSpPr>
        <p:spPr>
          <a:xfrm rot="10800000">
            <a:off x="3606566" y="276929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26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723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8063" t="0" r="52819" b="52642"/>
          <a:stretch>
            <a:fillRect/>
          </a:stretch>
        </p:blipFill>
        <p:spPr>
          <a:xfrm>
            <a:off x="7002765" y="3174933"/>
            <a:ext cx="1170500" cy="456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535486 -0.000000" origin="layout" pathEditMode="relative">
                                      <p:cBhvr>
                                        <p:cTn id="18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0" grpId="1"/>
      <p:bldP build="whole" bldLvl="1" animBg="1" rev="0" advAuto="0" spid="722" grpId="2"/>
      <p:bldP build="whole" bldLvl="1" animBg="1" rev="0" advAuto="0" spid="723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Variables: Retrieving</a:t>
            </a:r>
          </a:p>
        </p:txBody>
      </p:sp>
      <p:sp>
        <p:nvSpPr>
          <p:cNvPr id="729" name="Rectangle 16"/>
          <p:cNvSpPr txBox="1"/>
          <p:nvPr/>
        </p:nvSpPr>
        <p:spPr>
          <a:xfrm>
            <a:off x="4488546" y="2055386"/>
            <a:ext cx="4572001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 we want to access the contents of a variable later we refer to the variable name. 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Note: </a:t>
            </a:r>
            <a:r>
              <a:t>We won’t always be printing the variable contents.</a:t>
            </a:r>
            <a:endParaRPr>
              <a:solidFill>
                <a:srgbClr val="0B2637"/>
              </a:solidFill>
            </a:endParaRPr>
          </a:p>
        </p:txBody>
      </p:sp>
      <p:pic>
        <p:nvPicPr>
          <p:cNvPr id="730" name="Screenshot 2020-01-22 at 14.46.50.png" descr="Screenshot 2020-01-22 at 14.46.50.png"/>
          <p:cNvPicPr>
            <a:picLocks noChangeAspect="1"/>
          </p:cNvPicPr>
          <p:nvPr/>
        </p:nvPicPr>
        <p:blipFill>
          <a:blip r:embed="rId4">
            <a:extLst/>
          </a:blip>
          <a:srcRect l="0" t="0" r="66933" b="0"/>
          <a:stretch>
            <a:fillRect/>
          </a:stretch>
        </p:blipFill>
        <p:spPr>
          <a:xfrm>
            <a:off x="1104407" y="1908596"/>
            <a:ext cx="2281850" cy="1087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Rectangle 6"/>
          <p:cNvSpPr/>
          <p:nvPr/>
        </p:nvSpPr>
        <p:spPr>
          <a:xfrm>
            <a:off x="-54261" y="-189511"/>
            <a:ext cx="9252522" cy="6957393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Square"/>
          <p:cNvSpPr/>
          <p:nvPr/>
        </p:nvSpPr>
        <p:spPr>
          <a:xfrm>
            <a:off x="2056532" y="2768335"/>
            <a:ext cx="1270001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736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8638" t="0" r="76088" b="54841"/>
          <a:stretch>
            <a:fillRect/>
          </a:stretch>
        </p:blipFill>
        <p:spPr>
          <a:xfrm>
            <a:off x="2319858" y="2348006"/>
            <a:ext cx="743450" cy="346248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Arrow"/>
          <p:cNvSpPr/>
          <p:nvPr/>
        </p:nvSpPr>
        <p:spPr>
          <a:xfrm>
            <a:off x="3606566" y="276929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26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738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8063" t="0" r="52819" b="52642"/>
          <a:stretch>
            <a:fillRect/>
          </a:stretch>
        </p:blipFill>
        <p:spPr>
          <a:xfrm>
            <a:off x="2106340" y="3174933"/>
            <a:ext cx="1170499" cy="456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64092 -0.000000" origin="layout" pathEditMode="relative">
                                      <p:cBhvr>
                                        <p:cTn id="18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7" grpId="2"/>
      <p:bldP build="whole" bldLvl="1" animBg="1" rev="0" advAuto="0" spid="738" grpId="3"/>
      <p:bldP build="whole" bldLvl="1" animBg="1" rev="0" advAuto="0" spid="73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String</a:t>
            </a:r>
          </a:p>
        </p:txBody>
      </p:sp>
      <p:sp>
        <p:nvSpPr>
          <p:cNvPr id="744" name="Rectangle 16"/>
          <p:cNvSpPr txBox="1"/>
          <p:nvPr/>
        </p:nvSpPr>
        <p:spPr>
          <a:xfrm>
            <a:off x="4488546" y="2055386"/>
            <a:ext cx="4259143" cy="408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Data Types are another SUPER useful and commonly used concept in coding.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I’ll show you </a:t>
            </a:r>
            <a:r>
              <a:rPr b="1"/>
              <a:t>3 </a:t>
            </a:r>
            <a:r>
              <a:t>data types today but there are many more.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First up is the </a:t>
            </a:r>
            <a:r>
              <a:rPr b="1"/>
              <a:t>String</a:t>
            </a:r>
            <a:r>
              <a:t> data type.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A </a:t>
            </a:r>
            <a:r>
              <a:rPr b="1"/>
              <a:t>String </a:t>
            </a:r>
            <a:r>
              <a:t> is just a string of characters.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So here we are declaring a variable of type </a:t>
            </a:r>
            <a:r>
              <a:rPr b="1"/>
              <a:t>str </a:t>
            </a:r>
            <a:r>
              <a:t>(short for string).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(You don’t have to name the variable “string” btw!)</a:t>
            </a:r>
          </a:p>
        </p:txBody>
      </p:sp>
      <p:pic>
        <p:nvPicPr>
          <p:cNvPr id="745" name="Screenshot 2020-01-22 at 14.52.05.png" descr="Screenshot 2020-01-22 at 14.52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904" y="2220733"/>
            <a:ext cx="4146212" cy="71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5904" y="3478284"/>
            <a:ext cx="2528329" cy="1059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Title 5"/>
          <p:cNvSpPr txBox="1"/>
          <p:nvPr/>
        </p:nvSpPr>
        <p:spPr>
          <a:xfrm>
            <a:off x="276705" y="1478452"/>
            <a:ext cx="42510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Integer</a:t>
            </a:r>
          </a:p>
        </p:txBody>
      </p:sp>
      <p:sp>
        <p:nvSpPr>
          <p:cNvPr id="752" name="Rectangle 16"/>
          <p:cNvSpPr txBox="1"/>
          <p:nvPr/>
        </p:nvSpPr>
        <p:spPr>
          <a:xfrm>
            <a:off x="268630" y="2055386"/>
            <a:ext cx="4259142" cy="210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Next we have the </a:t>
            </a:r>
            <a:r>
              <a:rPr b="1"/>
              <a:t>Integer</a:t>
            </a:r>
            <a:r>
              <a:t> data type.</a:t>
            </a:r>
            <a:endParaRPr>
              <a:solidFill>
                <a:srgbClr val="0B2637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An </a:t>
            </a:r>
            <a:r>
              <a:rPr b="1"/>
              <a:t>Integer </a:t>
            </a:r>
            <a:r>
              <a:t> is just a whole number 	e.g. 1, 2, 10, 100, 1000</a:t>
            </a:r>
            <a:endParaRPr>
              <a:solidFill>
                <a:srgbClr val="0B2637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So here we are declaring a variable 	of type </a:t>
            </a:r>
            <a:r>
              <a:rPr b="1"/>
              <a:t>int </a:t>
            </a:r>
            <a:r>
              <a:t>(short for integer)</a:t>
            </a:r>
            <a:r>
              <a:rPr b="1"/>
              <a:t> </a:t>
            </a:r>
          </a:p>
        </p:txBody>
      </p:sp>
      <p:pic>
        <p:nvPicPr>
          <p:cNvPr id="753" name="Screenshot 2020-01-22 at 15.13.26.png" descr="Screenshot 2020-01-22 at 15.13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8519" y="1701633"/>
            <a:ext cx="2582985" cy="114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Screenshot 2020-01-22 at 15.14.29.png" descr="Screenshot 2020-01-22 at 15.14.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88519" y="3060799"/>
            <a:ext cx="2582985" cy="1140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Boolean</a:t>
            </a:r>
          </a:p>
        </p:txBody>
      </p:sp>
      <p:sp>
        <p:nvSpPr>
          <p:cNvPr id="760" name="Rectangle 16"/>
          <p:cNvSpPr txBox="1"/>
          <p:nvPr/>
        </p:nvSpPr>
        <p:spPr>
          <a:xfrm>
            <a:off x="4488546" y="2055386"/>
            <a:ext cx="4259143" cy="22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Finally (for today) we have the </a:t>
            </a:r>
            <a:r>
              <a:rPr b="1"/>
              <a:t>Boolean </a:t>
            </a:r>
            <a:r>
              <a:t>data type.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A </a:t>
            </a:r>
            <a:r>
              <a:rPr b="1"/>
              <a:t>Boolean </a:t>
            </a:r>
            <a:r>
              <a:t>is</a:t>
            </a:r>
            <a:r>
              <a:rPr b="1"/>
              <a:t> </a:t>
            </a:r>
            <a:r>
              <a:t>either </a:t>
            </a:r>
            <a:r>
              <a:rPr b="1"/>
              <a:t>True </a:t>
            </a:r>
            <a:r>
              <a:t>or </a:t>
            </a:r>
            <a:r>
              <a:rPr b="1"/>
              <a:t>False </a:t>
            </a:r>
            <a:r>
              <a:t>and nothing else!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So here we are declaring a variable of type </a:t>
            </a:r>
            <a:r>
              <a:rPr b="1"/>
              <a:t>bool</a:t>
            </a:r>
            <a:r>
              <a:t> (short for Boolean)</a:t>
            </a:r>
          </a:p>
        </p:txBody>
      </p:sp>
      <p:pic>
        <p:nvPicPr>
          <p:cNvPr id="761" name="Screenshot 2020-01-22 at 15.49.44.png" descr="Screenshot 2020-01-22 at 15.49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294" y="1774620"/>
            <a:ext cx="3575413" cy="2401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Screenshot 2020-01-22 at 15.50.54.png" descr="Screenshot 2020-01-22 at 15.50.5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0316" y="4531458"/>
            <a:ext cx="3621369" cy="90971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?"/>
          <p:cNvSpPr txBox="1"/>
          <p:nvPr/>
        </p:nvSpPr>
        <p:spPr>
          <a:xfrm>
            <a:off x="3439162" y="3451929"/>
            <a:ext cx="39893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800">
                <a:solidFill>
                  <a:srgbClr val="FF2600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Rectangle 6"/>
          <p:cNvSpPr/>
          <p:nvPr/>
        </p:nvSpPr>
        <p:spPr>
          <a:xfrm>
            <a:off x="-150706" y="-49697"/>
            <a:ext cx="9252521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6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Dealing with Errors</a:t>
            </a:r>
          </a:p>
        </p:txBody>
      </p:sp>
      <p:sp>
        <p:nvSpPr>
          <p:cNvPr id="769" name="Rectangle 16"/>
          <p:cNvSpPr txBox="1"/>
          <p:nvPr/>
        </p:nvSpPr>
        <p:spPr>
          <a:xfrm>
            <a:off x="4488546" y="2055386"/>
            <a:ext cx="4259143" cy="418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Errors are annoying!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Errors are frustrating!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Errors are common!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You’ll get used to them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Here we have two common errors you might experience today. 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My name will not be in your error!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READ</a:t>
            </a:r>
            <a:r>
              <a:rPr b="0"/>
              <a:t> the errors and </a:t>
            </a:r>
            <a:r>
              <a:t>THINK!</a:t>
            </a:r>
            <a:r>
              <a:rPr b="0"/>
              <a:t> What could be causing it?</a:t>
            </a:r>
          </a:p>
        </p:txBody>
      </p:sp>
      <p:pic>
        <p:nvPicPr>
          <p:cNvPr id="770" name="Screenshot 2020-01-22 at 15.28.46.png" descr="Screenshot 2020-01-22 at 15.28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51" y="3762771"/>
            <a:ext cx="4251068" cy="766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Screenshot 2020-01-22 at 15.32.17.png" descr="Screenshot 2020-01-22 at 15.32.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1797" y="1981008"/>
            <a:ext cx="3674041" cy="1148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ectangle 6"/>
          <p:cNvSpPr/>
          <p:nvPr/>
        </p:nvSpPr>
        <p:spPr>
          <a:xfrm>
            <a:off x="-150706" y="-49697"/>
            <a:ext cx="9252521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Code comments</a:t>
            </a:r>
          </a:p>
        </p:txBody>
      </p:sp>
      <p:sp>
        <p:nvSpPr>
          <p:cNvPr id="777" name="Rectangle 16"/>
          <p:cNvSpPr txBox="1"/>
          <p:nvPr/>
        </p:nvSpPr>
        <p:spPr>
          <a:xfrm>
            <a:off x="4488546" y="2055386"/>
            <a:ext cx="4259143" cy="3284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It is very good practice and really useful to use code comments.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Basically, code comments are a way to add text to your code that doesn’t run as code (and so can’t cause errors)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It I steer for you to explain code to other coders and to yourself (when you forget what it was you did 9 months ago!)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Use them!</a:t>
            </a:r>
          </a:p>
        </p:txBody>
      </p:sp>
      <p:pic>
        <p:nvPicPr>
          <p:cNvPr id="77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5823" b="0"/>
          <a:stretch>
            <a:fillRect/>
          </a:stretch>
        </p:blipFill>
        <p:spPr>
          <a:xfrm>
            <a:off x="48063" y="1919471"/>
            <a:ext cx="4190862" cy="1153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Title 5"/>
          <p:cNvSpPr txBox="1"/>
          <p:nvPr/>
        </p:nvSpPr>
        <p:spPr>
          <a:xfrm>
            <a:off x="4496620" y="1478452"/>
            <a:ext cx="425106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Creating Programs (IDLE)</a:t>
            </a:r>
          </a:p>
        </p:txBody>
      </p:sp>
      <p:sp>
        <p:nvSpPr>
          <p:cNvPr id="784" name="Rectangle 16"/>
          <p:cNvSpPr txBox="1"/>
          <p:nvPr/>
        </p:nvSpPr>
        <p:spPr>
          <a:xfrm>
            <a:off x="4513741" y="2468762"/>
            <a:ext cx="4259143" cy="3284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Once you have tried some code out in the Shell you will want to be able to write your first program.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In the IDLE menu above the Shell window click on “File” the “New File”.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85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244" y="1579042"/>
            <a:ext cx="3675701" cy="4216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809" y="280105"/>
            <a:ext cx="13059083" cy="7344818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Title 1"/>
          <p:cNvSpPr txBox="1"/>
          <p:nvPr>
            <p:ph type="title" idx="4294967295"/>
          </p:nvPr>
        </p:nvSpPr>
        <p:spPr>
          <a:xfrm>
            <a:off x="492129" y="557808"/>
            <a:ext cx="6323443" cy="1143001"/>
          </a:xfrm>
          <a:prstGeom prst="rect">
            <a:avLst/>
          </a:prstGeom>
        </p:spPr>
        <p:txBody>
          <a:bodyPr/>
          <a:lstStyle>
            <a:lvl1pPr>
              <a:defRPr b="1" sz="2800">
                <a:solidFill>
                  <a:srgbClr val="00B0F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What would you rather do?</a:t>
            </a:r>
          </a:p>
        </p:txBody>
      </p:sp>
      <p:sp>
        <p:nvSpPr>
          <p:cNvPr id="574" name="Slide Number Placeholder 2"/>
          <p:cNvSpPr txBox="1"/>
          <p:nvPr>
            <p:ph type="sldNum" sz="quarter" idx="4294967295"/>
          </p:nvPr>
        </p:nvSpPr>
        <p:spPr>
          <a:xfrm>
            <a:off x="8422500" y="6464999"/>
            <a:ext cx="127001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7" name="Group 4"/>
          <p:cNvGrpSpPr/>
          <p:nvPr/>
        </p:nvGrpSpPr>
        <p:grpSpPr>
          <a:xfrm>
            <a:off x="413661" y="2132855"/>
            <a:ext cx="8135839" cy="2407450"/>
            <a:chOff x="0" y="0"/>
            <a:chExt cx="8135838" cy="2407449"/>
          </a:xfrm>
        </p:grpSpPr>
        <p:pic>
          <p:nvPicPr>
            <p:cNvPr id="575" name="Picture 10" descr="Picture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55929" y="0"/>
              <a:ext cx="4279910" cy="2407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6" name="Picture 11" descr="Picture 1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382724" cy="2407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Title 5"/>
          <p:cNvSpPr txBox="1"/>
          <p:nvPr/>
        </p:nvSpPr>
        <p:spPr>
          <a:xfrm>
            <a:off x="321716" y="1478452"/>
            <a:ext cx="626650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Creating Programs (IDLE)</a:t>
            </a:r>
          </a:p>
        </p:txBody>
      </p:sp>
      <p:grpSp>
        <p:nvGrpSpPr>
          <p:cNvPr id="794" name="Group 1"/>
          <p:cNvGrpSpPr/>
          <p:nvPr/>
        </p:nvGrpSpPr>
        <p:grpSpPr>
          <a:xfrm>
            <a:off x="397798" y="2069011"/>
            <a:ext cx="6658585" cy="3596199"/>
            <a:chOff x="0" y="0"/>
            <a:chExt cx="6658584" cy="3596197"/>
          </a:xfrm>
        </p:grpSpPr>
        <p:pic>
          <p:nvPicPr>
            <p:cNvPr id="791" name="Picture 17" descr="Picture 1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658585" cy="359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2" name="Rectangle 18"/>
            <p:cNvSpPr/>
            <p:nvPr/>
          </p:nvSpPr>
          <p:spPr>
            <a:xfrm>
              <a:off x="3600400" y="387207"/>
              <a:ext cx="2808319" cy="2685506"/>
            </a:xfrm>
            <a:prstGeom prst="rect">
              <a:avLst/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TextBox 19"/>
            <p:cNvSpPr txBox="1"/>
            <p:nvPr/>
          </p:nvSpPr>
          <p:spPr>
            <a:xfrm>
              <a:off x="3805848" y="1277712"/>
              <a:ext cx="2103498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>
                  <a:solidFill>
                    <a:srgbClr val="0A2637"/>
                  </a:solidFill>
                </a:defRPr>
              </a:pPr>
              <a:r>
                <a:t>Your program code</a:t>
              </a:r>
              <a:endParaRPr>
                <a:solidFill>
                  <a:srgbClr val="0B2637"/>
                </a:solidFill>
              </a:endParaRPr>
            </a:p>
            <a:p>
              <a:pPr algn="ctr">
                <a:defRPr>
                  <a:solidFill>
                    <a:srgbClr val="0A2637"/>
                  </a:solidFill>
                </a:defRPr>
              </a:pPr>
              <a:r>
                <a:t>will go here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Title 5"/>
          <p:cNvSpPr txBox="1"/>
          <p:nvPr/>
        </p:nvSpPr>
        <p:spPr>
          <a:xfrm>
            <a:off x="4496620" y="1478452"/>
            <a:ext cx="425106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Creating Programs (REPL.it)</a:t>
            </a:r>
          </a:p>
        </p:txBody>
      </p:sp>
      <p:pic>
        <p:nvPicPr>
          <p:cNvPr id="800" name="Screenshot 2020-01-22 at 15.42.50.png" descr="Screenshot 2020-01-22 at 15.42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3119" y="2524854"/>
            <a:ext cx="6910230" cy="274370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Rectangle 18"/>
          <p:cNvSpPr/>
          <p:nvPr/>
        </p:nvSpPr>
        <p:spPr>
          <a:xfrm>
            <a:off x="2340022" y="3166439"/>
            <a:ext cx="2356883" cy="2041372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2" name="TextBox 19"/>
          <p:cNvSpPr txBox="1"/>
          <p:nvPr/>
        </p:nvSpPr>
        <p:spPr>
          <a:xfrm>
            <a:off x="2466714" y="3731228"/>
            <a:ext cx="2103498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A2637"/>
                </a:solidFill>
              </a:defRPr>
            </a:pPr>
            <a:r>
              <a:t>Your program code</a:t>
            </a:r>
            <a:endParaRPr>
              <a:solidFill>
                <a:srgbClr val="0B2637"/>
              </a:solidFill>
            </a:endParaRPr>
          </a:p>
          <a:p>
            <a:pPr algn="ctr">
              <a:defRPr>
                <a:solidFill>
                  <a:srgbClr val="0A2637"/>
                </a:solidFill>
              </a:defRPr>
            </a:pPr>
            <a:r>
              <a:t>will go here</a:t>
            </a:r>
          </a:p>
        </p:txBody>
      </p:sp>
      <p:sp>
        <p:nvSpPr>
          <p:cNvPr id="803" name="Rectangle"/>
          <p:cNvSpPr/>
          <p:nvPr/>
        </p:nvSpPr>
        <p:spPr>
          <a:xfrm>
            <a:off x="3136238" y="2493605"/>
            <a:ext cx="560765" cy="326749"/>
          </a:xfrm>
          <a:prstGeom prst="rect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TextBox 1"/>
          <p:cNvSpPr txBox="1"/>
          <p:nvPr/>
        </p:nvSpPr>
        <p:spPr>
          <a:xfrm>
            <a:off x="361505" y="180754"/>
            <a:ext cx="4786559" cy="1819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>
                <a:solidFill>
                  <a:srgbClr val="7AB3EC"/>
                </a:solidFill>
              </a:defRPr>
            </a:pPr>
            <a:r>
              <a:t>Extra Challenge: </a:t>
            </a:r>
            <a:r>
              <a:rPr>
                <a:solidFill>
                  <a:srgbClr val="0C3155"/>
                </a:solidFill>
              </a:rPr>
              <a:t>Basic calculator</a:t>
            </a:r>
            <a:endParaRPr>
              <a:solidFill>
                <a:srgbClr val="0C3155"/>
              </a:solidFill>
            </a:endParaRPr>
          </a:p>
          <a:p>
            <a:pPr/>
          </a:p>
          <a:p>
            <a:pPr>
              <a:defRPr b="1" sz="2800">
                <a:solidFill>
                  <a:srgbClr val="0C3155"/>
                </a:solidFill>
              </a:defRPr>
            </a:pPr>
            <a:r>
              <a:t>Requirements</a:t>
            </a:r>
          </a:p>
        </p:txBody>
      </p:sp>
      <p:sp>
        <p:nvSpPr>
          <p:cNvPr id="806" name="TextBox 2"/>
          <p:cNvSpPr txBox="1"/>
          <p:nvPr/>
        </p:nvSpPr>
        <p:spPr>
          <a:xfrm>
            <a:off x="343216" y="2204863"/>
            <a:ext cx="9755111" cy="3439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t>Must include code comments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accept user input (include a prompt)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store input in a variable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be able to accept whole numbers e.g. (21,100,1000)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be able to add two whole numbers together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be able to print the sum of the two numbers that were input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include a message along with the sum of the numbers e.g. “The sum of x plus x is: y”</a:t>
            </a:r>
          </a:p>
          <a:p>
            <a:pPr>
              <a:defRPr b="1" sz="1400"/>
            </a:pPr>
          </a:p>
          <a:p>
            <a:pPr>
              <a:defRPr b="1" sz="1400"/>
            </a:pPr>
          </a:p>
          <a:p>
            <a:pPr>
              <a:defRPr sz="11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TextBox 1"/>
          <p:cNvSpPr txBox="1"/>
          <p:nvPr/>
        </p:nvSpPr>
        <p:spPr>
          <a:xfrm>
            <a:off x="361506" y="180754"/>
            <a:ext cx="5722662" cy="1819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>
                <a:solidFill>
                  <a:srgbClr val="7AB3EC"/>
                </a:solidFill>
              </a:defRPr>
            </a:pPr>
            <a:r>
              <a:t>Extra Extra Challenge: </a:t>
            </a:r>
            <a:r>
              <a:rPr>
                <a:solidFill>
                  <a:srgbClr val="0C3155"/>
                </a:solidFill>
              </a:rPr>
              <a:t>Password checker</a:t>
            </a:r>
            <a:endParaRPr>
              <a:solidFill>
                <a:srgbClr val="0C3155"/>
              </a:solidFill>
            </a:endParaRPr>
          </a:p>
          <a:p>
            <a:pPr/>
          </a:p>
          <a:p>
            <a:pPr>
              <a:defRPr b="1" sz="2800">
                <a:solidFill>
                  <a:srgbClr val="0C3155"/>
                </a:solidFill>
              </a:defRPr>
            </a:pPr>
            <a:r>
              <a:t>Requirements</a:t>
            </a:r>
          </a:p>
        </p:txBody>
      </p:sp>
      <p:sp>
        <p:nvSpPr>
          <p:cNvPr id="809" name="TextBox 2"/>
          <p:cNvSpPr txBox="1"/>
          <p:nvPr/>
        </p:nvSpPr>
        <p:spPr>
          <a:xfrm>
            <a:off x="361506" y="2333685"/>
            <a:ext cx="6426633" cy="293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400"/>
            </a:pPr>
            <a:r>
              <a:t>Must be commented (both single line comments and multi-line comments)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accept user name as input (include a prompt)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accept password as input (include a prompt)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use if condition to check if password is correct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If password is correct print out something e.g. “Password is correct!”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If password is incorrect print out something e.g. “Password is incorrect!”</a:t>
            </a:r>
          </a:p>
          <a:p>
            <a:pPr>
              <a:defRPr b="1" sz="1400"/>
            </a:pPr>
          </a:p>
          <a:p>
            <a:pPr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99" y="332656"/>
            <a:ext cx="13059083" cy="7344817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Title 1"/>
          <p:cNvSpPr txBox="1"/>
          <p:nvPr>
            <p:ph type="title" idx="4294967295"/>
          </p:nvPr>
        </p:nvSpPr>
        <p:spPr>
          <a:xfrm>
            <a:off x="492129" y="557808"/>
            <a:ext cx="6323443" cy="1143001"/>
          </a:xfrm>
          <a:prstGeom prst="rect">
            <a:avLst/>
          </a:prstGeom>
        </p:spPr>
        <p:txBody>
          <a:bodyPr/>
          <a:lstStyle>
            <a:lvl1pPr>
              <a:defRPr b="1" sz="2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What have you learned?</a:t>
            </a:r>
          </a:p>
        </p:txBody>
      </p:sp>
      <p:sp>
        <p:nvSpPr>
          <p:cNvPr id="813" name="Slide Number Placeholder 2"/>
          <p:cNvSpPr txBox="1"/>
          <p:nvPr>
            <p:ph type="sldNum" sz="quarter" idx="4294967295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4" name="Text Placeholder 4"/>
          <p:cNvSpPr txBox="1"/>
          <p:nvPr/>
        </p:nvSpPr>
        <p:spPr>
          <a:xfrm>
            <a:off x="425703" y="1341437"/>
            <a:ext cx="7098625" cy="4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Where and how code is used in the real world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What coding languages are available and what they are 	used for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How to use the Python programming language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You will get to know some common, foundation level 	concepts that apply in most programming language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Some common coding concepts such as: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Input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Output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Variables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Data Types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Dealing with errors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 6"/>
          <p:cNvSpPr/>
          <p:nvPr/>
        </p:nvSpPr>
        <p:spPr>
          <a:xfrm>
            <a:off x="-54261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Title 5"/>
          <p:cNvSpPr txBox="1"/>
          <p:nvPr/>
        </p:nvSpPr>
        <p:spPr>
          <a:xfrm>
            <a:off x="281879" y="1429349"/>
            <a:ext cx="378373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Next Steps</a:t>
            </a:r>
            <a:br/>
            <a:br/>
          </a:p>
        </p:txBody>
      </p:sp>
      <p:pic>
        <p:nvPicPr>
          <p:cNvPr id="82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4128" y="1844824"/>
            <a:ext cx="3269856" cy="3269856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Rectangle 1"/>
          <p:cNvSpPr txBox="1"/>
          <p:nvPr/>
        </p:nvSpPr>
        <p:spPr>
          <a:xfrm>
            <a:off x="322869" y="2325589"/>
            <a:ext cx="4572001" cy="2217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Coding102 – Part 2 (of course!)</a:t>
            </a:r>
            <a:endParaRPr>
              <a:solidFill>
                <a:srgbClr val="0B2637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Free online resources:</a:t>
            </a:r>
            <a:endParaRPr>
              <a:solidFill>
                <a:srgbClr val="0B2637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uFill>
                  <a:solidFill>
                    <a:schemeClr val="accent6"/>
                  </a:solidFill>
                </a:uFill>
                <a:hlinkClick r:id="rId5" invalidUrl="" action="" tgtFrame="" tooltip="" history="1" highlightClick="0" endSnd="0"/>
              </a:rPr>
              <a:t>www.codeacademy.com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uFill>
                  <a:solidFill>
                    <a:schemeClr val="accent6"/>
                  </a:solidFill>
                </a:uFill>
                <a:hlinkClick r:id="rId6" invalidUrl="" action="" tgtFrame="" tooltip="" history="1" highlightClick="0" endSnd="0"/>
              </a:rPr>
              <a:t>www.sololearn.com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uFill>
                  <a:solidFill>
                    <a:schemeClr val="accent6"/>
                  </a:solidFill>
                </a:uFill>
                <a:hlinkClick r:id="rId7" invalidUrl="" action="" tgtFrame="" tooltip="" history="1" highlightClick="0" endSnd="0"/>
              </a:rPr>
              <a:t>https://realpython.com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uFill>
                  <a:solidFill>
                    <a:schemeClr val="accent6"/>
                  </a:solidFill>
                </a:uFill>
                <a:hlinkClick r:id="rId8" invalidUrl="" action="" tgtFrame="" tooltip="" history="1" highlightClick="0" endSnd="0"/>
              </a:rPr>
              <a:t>https://automatetheboringstuff.com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Title 5"/>
          <p:cNvSpPr txBox="1"/>
          <p:nvPr/>
        </p:nvSpPr>
        <p:spPr>
          <a:xfrm>
            <a:off x="284211" y="1330704"/>
            <a:ext cx="1944217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pPr>
            <a:br/>
            <a:br/>
          </a:p>
        </p:txBody>
      </p:sp>
      <p:sp>
        <p:nvSpPr>
          <p:cNvPr id="827" name="Text Placeholder 4"/>
          <p:cNvSpPr txBox="1"/>
          <p:nvPr>
            <p:ph type="body" idx="1"/>
          </p:nvPr>
        </p:nvSpPr>
        <p:spPr>
          <a:xfrm>
            <a:off x="395535" y="2819823"/>
            <a:ext cx="8029214" cy="3540224"/>
          </a:xfrm>
          <a:prstGeom prst="rect">
            <a:avLst/>
          </a:prstGeom>
        </p:spPr>
        <p:txBody>
          <a:bodyPr/>
          <a:lstStyle>
            <a:lvl1pPr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Your feedback </a:t>
            </a:r>
          </a:p>
        </p:txBody>
      </p:sp>
      <p:pic>
        <p:nvPicPr>
          <p:cNvPr id="828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30011" y="71080"/>
            <a:ext cx="3426250" cy="3298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Title 5"/>
          <p:cNvSpPr txBox="1"/>
          <p:nvPr/>
        </p:nvSpPr>
        <p:spPr>
          <a:xfrm>
            <a:off x="291024" y="1133814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What will you learn?</a:t>
            </a:r>
            <a:br/>
          </a:p>
        </p:txBody>
      </p:sp>
      <p:sp>
        <p:nvSpPr>
          <p:cNvPr id="583" name="Text Placeholder 4"/>
          <p:cNvSpPr txBox="1"/>
          <p:nvPr>
            <p:ph type="body" idx="1"/>
          </p:nvPr>
        </p:nvSpPr>
        <p:spPr>
          <a:xfrm>
            <a:off x="484979" y="1982530"/>
            <a:ext cx="8029214" cy="3540224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Where and how code is used in the real world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coding languages are available and what they are used for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to use the Python programming language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You will get to know some common, foundation level concepts that apply in most programming language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common coding concepts such as:</a:t>
            </a:r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Input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Output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Variables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Types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Dealing with errors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Title 5"/>
          <p:cNvSpPr txBox="1"/>
          <p:nvPr/>
        </p:nvSpPr>
        <p:spPr>
          <a:xfrm>
            <a:off x="291024" y="1133814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Why should you learn?</a:t>
            </a:r>
            <a:br/>
          </a:p>
        </p:txBody>
      </p:sp>
      <p:grpSp>
        <p:nvGrpSpPr>
          <p:cNvPr id="593" name="Group 3"/>
          <p:cNvGrpSpPr/>
          <p:nvPr/>
        </p:nvGrpSpPr>
        <p:grpSpPr>
          <a:xfrm>
            <a:off x="436614" y="1978025"/>
            <a:ext cx="8416361" cy="2782873"/>
            <a:chOff x="0" y="0"/>
            <a:chExt cx="8416360" cy="2782872"/>
          </a:xfrm>
        </p:grpSpPr>
        <p:pic>
          <p:nvPicPr>
            <p:cNvPr id="589" name="Picture 14" descr="Picture 1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431526" cy="900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0" name="Picture 17" descr="Picture 1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96974" y="675310"/>
              <a:ext cx="3019387" cy="450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Picture 18" descr="Picture 1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501" y="1360515"/>
              <a:ext cx="6055529" cy="791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2" name="Picture 19" descr="Picture 1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396974" y="1991300"/>
              <a:ext cx="2098464" cy="791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Title 5"/>
          <p:cNvSpPr txBox="1"/>
          <p:nvPr/>
        </p:nvSpPr>
        <p:spPr>
          <a:xfrm>
            <a:off x="291024" y="1133814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Code in the real world</a:t>
            </a:r>
            <a:br/>
          </a:p>
        </p:txBody>
      </p:sp>
      <p:grpSp>
        <p:nvGrpSpPr>
          <p:cNvPr id="605" name="Group 1"/>
          <p:cNvGrpSpPr/>
          <p:nvPr/>
        </p:nvGrpSpPr>
        <p:grpSpPr>
          <a:xfrm>
            <a:off x="427827" y="1863221"/>
            <a:ext cx="7744574" cy="3527423"/>
            <a:chOff x="0" y="0"/>
            <a:chExt cx="7744572" cy="3527421"/>
          </a:xfrm>
        </p:grpSpPr>
        <p:pic>
          <p:nvPicPr>
            <p:cNvPr id="599" name="Picture 16" descr="Picture 1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2315040" cy="1546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20" descr="Picture 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897480"/>
              <a:ext cx="2315038" cy="16286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Picture 21" descr="Picture 2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19512" y="-1"/>
              <a:ext cx="2323895" cy="1546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Picture 22" descr="Picture 2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719511" y="1910903"/>
              <a:ext cx="2323893" cy="1616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Picture 23" descr="Picture 2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448813" y="24394"/>
              <a:ext cx="2295759" cy="15243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Picture 24" descr="Picture 2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448814" y="1890712"/>
              <a:ext cx="2295759" cy="1616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5"/>
          <p:cNvSpPr txBox="1"/>
          <p:nvPr>
            <p:ph type="title"/>
          </p:nvPr>
        </p:nvSpPr>
        <p:spPr>
          <a:xfrm>
            <a:off x="359211" y="457200"/>
            <a:ext cx="5395564" cy="604370"/>
          </a:xfrm>
          <a:prstGeom prst="rect">
            <a:avLst/>
          </a:prstGeom>
        </p:spPr>
        <p:txBody>
          <a:bodyPr/>
          <a:lstStyle/>
          <a:p>
            <a:pPr defTabSz="365760">
              <a:defRPr sz="1920">
                <a:solidFill>
                  <a:srgbClr val="002060"/>
                </a:solidFill>
              </a:defRPr>
            </a:pPr>
            <a:r>
              <a:t>What is a coding language?</a:t>
            </a:r>
            <a:br/>
            <a:br/>
            <a:br/>
          </a:p>
        </p:txBody>
      </p:sp>
      <p:grpSp>
        <p:nvGrpSpPr>
          <p:cNvPr id="610" name="Group 6"/>
          <p:cNvGrpSpPr/>
          <p:nvPr/>
        </p:nvGrpSpPr>
        <p:grpSpPr>
          <a:xfrm>
            <a:off x="395288" y="5898951"/>
            <a:ext cx="2862028" cy="523529"/>
            <a:chOff x="0" y="0"/>
            <a:chExt cx="2862027" cy="523528"/>
          </a:xfrm>
        </p:grpSpPr>
        <p:pic>
          <p:nvPicPr>
            <p:cNvPr id="60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824" y="-1"/>
              <a:ext cx="1077204" cy="5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1682"/>
              <a:ext cx="1531365" cy="39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1" name="Text Placeholder 4"/>
          <p:cNvSpPr txBox="1"/>
          <p:nvPr/>
        </p:nvSpPr>
        <p:spPr>
          <a:xfrm>
            <a:off x="425703" y="1341437"/>
            <a:ext cx="7098625" cy="698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400"/>
              </a:spcBef>
              <a:defRPr sz="2000">
                <a:solidFill>
                  <a:srgbClr val="0B2637"/>
                </a:solidFill>
              </a:defRPr>
            </a:pPr>
            <a:r>
              <a:t>There are many different coding languages out there and they are designed to be used for different purposes such as:</a:t>
            </a:r>
            <a:endParaRPr sz="2200"/>
          </a:p>
          <a:p>
            <a:pPr>
              <a:spcBef>
                <a:spcPts val="400"/>
              </a:spcBef>
              <a:defRPr sz="2000">
                <a:solidFill>
                  <a:srgbClr val="0B2637"/>
                </a:solidFill>
              </a:defRPr>
            </a:pPr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Website development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Creating desktop software e.g. Word, Excel and PowerPoint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Solving scientific problems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Analysing data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Mobile phone apps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Games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And many, many more…</a:t>
            </a:r>
          </a:p>
          <a:p>
            <a:pPr marL="457200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b="1">
                <a:solidFill>
                  <a:srgbClr val="002060"/>
                </a:solidFill>
              </a:defRPr>
            </a:pPr>
          </a:p>
          <a:p>
            <a:pPr marL="457200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  <a:p>
            <a:pPr marL="457200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b="1">
                <a:solidFill>
                  <a:srgbClr val="0B2637"/>
                </a:solidFill>
              </a:defRPr>
            </a:pPr>
          </a:p>
          <a:p>
            <a:pPr lvl="1" marL="907249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marL="907249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300">
                <a:solidFill>
                  <a:srgbClr val="0B2637"/>
                </a:solidFill>
              </a:defRPr>
            </a:pPr>
          </a:p>
          <a:p>
            <a:pPr lvl="1" marL="907249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Title 5"/>
          <p:cNvSpPr txBox="1"/>
          <p:nvPr/>
        </p:nvSpPr>
        <p:spPr>
          <a:xfrm>
            <a:off x="281879" y="1239572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Languages: Web Development</a:t>
            </a:r>
            <a:br/>
          </a:p>
        </p:txBody>
      </p:sp>
      <p:grpSp>
        <p:nvGrpSpPr>
          <p:cNvPr id="620" name="Group 1"/>
          <p:cNvGrpSpPr/>
          <p:nvPr/>
        </p:nvGrpSpPr>
        <p:grpSpPr>
          <a:xfrm>
            <a:off x="395535" y="2251030"/>
            <a:ext cx="4006955" cy="2659713"/>
            <a:chOff x="0" y="0"/>
            <a:chExt cx="4006953" cy="2659712"/>
          </a:xfrm>
        </p:grpSpPr>
        <p:pic>
          <p:nvPicPr>
            <p:cNvPr id="617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959747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8" name="Picture 8" descr="Pictur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7208" y="0"/>
              <a:ext cx="1959746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1366684"/>
              <a:ext cx="1959748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1" name="Text Placeholder 4"/>
          <p:cNvSpPr txBox="1"/>
          <p:nvPr>
            <p:ph type="body" sz="half" idx="1"/>
          </p:nvPr>
        </p:nvSpPr>
        <p:spPr>
          <a:xfrm>
            <a:off x="4607817" y="1969029"/>
            <a:ext cx="4150066" cy="3540224"/>
          </a:xfrm>
          <a:prstGeom prst="rect">
            <a:avLst/>
          </a:prstGeom>
        </p:spPr>
        <p:txBody>
          <a:bodyPr/>
          <a:lstStyle/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Work Packages:</a:t>
            </a:r>
          </a:p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HTML – Hyper Text Markup Language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Describes the structure and 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presentation of information on a web page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CSS – Cascading Style Sheets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Colours, layout, and fonts of a web page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JavaScript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Used mostly for user interaction 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e.g. buttons and menus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Title 5"/>
          <p:cNvSpPr txBox="1"/>
          <p:nvPr/>
        </p:nvSpPr>
        <p:spPr>
          <a:xfrm>
            <a:off x="281879" y="1239572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Languages: Desktop Software</a:t>
            </a:r>
            <a:br/>
          </a:p>
        </p:txBody>
      </p:sp>
      <p:sp>
        <p:nvSpPr>
          <p:cNvPr id="627" name="Text Placeholder 4"/>
          <p:cNvSpPr txBox="1"/>
          <p:nvPr>
            <p:ph type="body" sz="half" idx="1"/>
          </p:nvPr>
        </p:nvSpPr>
        <p:spPr>
          <a:xfrm>
            <a:off x="4735860" y="2673377"/>
            <a:ext cx="4150065" cy="3540224"/>
          </a:xfrm>
          <a:prstGeom prst="rect">
            <a:avLst/>
          </a:prstGeom>
        </p:spPr>
        <p:txBody>
          <a:bodyPr/>
          <a:lstStyle/>
          <a:p>
            <a:pPr>
              <a:defRPr b="1" sz="1600">
                <a:solidFill>
                  <a:srgbClr val="FFFFFF"/>
                </a:solidFill>
              </a:defRPr>
            </a:pPr>
            <a:r>
              <a:t>C++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Microsoft Windows Operating System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Java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Official language for Android development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C#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Enterprise applications</a:t>
            </a:r>
          </a:p>
        </p:txBody>
      </p:sp>
      <p:grpSp>
        <p:nvGrpSpPr>
          <p:cNvPr id="631" name="Group 1"/>
          <p:cNvGrpSpPr/>
          <p:nvPr/>
        </p:nvGrpSpPr>
        <p:grpSpPr>
          <a:xfrm>
            <a:off x="393921" y="2701774"/>
            <a:ext cx="4009050" cy="2679291"/>
            <a:chOff x="0" y="0"/>
            <a:chExt cx="4009049" cy="2679290"/>
          </a:xfrm>
        </p:grpSpPr>
        <p:pic>
          <p:nvPicPr>
            <p:cNvPr id="628" name="Picture 15" descr="Picture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959746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9" name="Picture 16" descr="Picture 1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9304" y="-1"/>
              <a:ext cx="1959746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Picture 18" descr="Picture 1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386262"/>
              <a:ext cx="1959745" cy="129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UOS_APPRENTICESHIPS_THEME_AW">
  <a:themeElements>
    <a:clrScheme name="UOS_APPRENTICESHIPS_THEME_AW">
      <a:dk1>
        <a:srgbClr val="151A36"/>
      </a:dk1>
      <a:lt1>
        <a:srgbClr val="FFFFFF"/>
      </a:lt1>
      <a:dk2>
        <a:srgbClr val="A7A7A7"/>
      </a:dk2>
      <a:lt2>
        <a:srgbClr val="535353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0000FF"/>
      </a:hlink>
      <a:folHlink>
        <a:srgbClr val="FF00FF"/>
      </a:folHlink>
    </a:clrScheme>
    <a:fontScheme name="UOS_APPRENTICESHIPS_THEME_AW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OS_APPRENTICESHIPS_THEME_A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OS_APPRENTICESHIPS_THEME_AW">
  <a:themeElements>
    <a:clrScheme name="UOS_APPRENTICESHIPS_THEME_A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0000FF"/>
      </a:hlink>
      <a:folHlink>
        <a:srgbClr val="FF00FF"/>
      </a:folHlink>
    </a:clrScheme>
    <a:fontScheme name="UOS_APPRENTICESHIPS_THEME_AW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OS_APPRENTICESHIPS_THEME_A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